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ibre Baskerville" panose="020B0604020202020204" charset="0"/>
      <p:regular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2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C4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C4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C1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C4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C1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C4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C4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C1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C4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C4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C1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C4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C4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C1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C4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C1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-tix.vercel.app&#65532;&#8226;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hyperlink" Target="https://github.com/Swetankan/EvenTi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73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4479846" y="14270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B9CCE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Eventix 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1350050" y="2476024"/>
            <a:ext cx="119303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ECF6F6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Event Ticketing &amp; Management Platform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5249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430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9B979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by: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610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9B979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Swetankan Kumar Sinha 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791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9B979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2312res902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971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9B979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B.Sc. Computer Science &amp; Data Analytics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6152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9B979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Indian Institute of Technology Patna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72332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31C20A-0109-4A18-A56A-B483B26FC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3560" y="7651544"/>
            <a:ext cx="1975561" cy="5627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0216"/>
            <a:ext cx="90557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B9CCE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Documentation &amp; Deployment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4262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9B979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Well-documented API endpoints in README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9B979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Live demo deployed: </a:t>
            </a:r>
            <a:r>
              <a:rPr lang="en-US" sz="1750" u="sng" dirty="0">
                <a:solidFill>
                  <a:srgbClr val="3499B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​https://even-tix.vercel.app</a:t>
            </a:r>
            <a:r>
              <a:rPr lang="en-US" sz="1750" u="sng" dirty="0">
                <a:solidFill>
                  <a:srgbClr val="3499B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•​</a:t>
            </a:r>
            <a:r>
              <a:rPr lang="en-US" sz="1750" dirty="0">
                <a:solidFill>
                  <a:srgbClr val="9B979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Source code hosted: </a:t>
            </a:r>
            <a:r>
              <a:rPr lang="en-US" sz="1750" u="sng" dirty="0">
                <a:solidFill>
                  <a:srgbClr val="3499B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​</a:t>
            </a:r>
            <a:r>
              <a:rPr lang="en-US" sz="1750" u="sng" dirty="0" err="1">
                <a:solidFill>
                  <a:srgbClr val="3499B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Eventix</a:t>
            </a:r>
            <a:endParaRPr lang="en-US" sz="1750" u="sng" dirty="0">
              <a:solidFill>
                <a:srgbClr val="3499B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750" u="sng" dirty="0">
                <a:solidFill>
                  <a:srgbClr val="3499B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​</a:t>
            </a:r>
            <a:r>
              <a:rPr lang="en-US" sz="1750" dirty="0">
                <a:solidFill>
                  <a:srgbClr val="9B979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Environment variables securely managed via .env files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1864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86672-7F56-4A02-A7DF-F91F84BED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3560" y="7651544"/>
            <a:ext cx="1975561" cy="5627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3219"/>
            <a:ext cx="94963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Problem Statement &amp;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18974"/>
            <a:ext cx="348329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6296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Problem Statement: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87107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B1A1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Difficulty in managing events, ticket booking, and user-organizer interaction in a centralised platform.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21897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04C8E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Objectives: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599521" y="387107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B1A1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 users to browse, search, and book event tickets easily.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67618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B1A1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event organisers tools to manage events and track sales.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48128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B1A1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Give admins full control over users, categories, and flagged events.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654F1-5E4C-4EC2-B720-FB93DEA52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662" y="7633523"/>
            <a:ext cx="1790950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8706" y="601445"/>
            <a:ext cx="3105016" cy="61130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88037" y="383500"/>
            <a:ext cx="8034218" cy="435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2B9CCE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User-Friendly Interface &amp; Responsive Design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488037" y="1028581"/>
            <a:ext cx="8167926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9B979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Developed using React and TailwindCSS for a modern and responsive UI.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488037" y="1408390"/>
            <a:ext cx="8167926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9B979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Simple navigation flow ensures an intuitive user experience on both desktop and mobile.</a:t>
            </a:r>
            <a:endParaRPr lang="en-US" sz="10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588" y="1788199"/>
            <a:ext cx="6418372" cy="2868348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588" y="5025771"/>
            <a:ext cx="6418372" cy="28592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709" y="416123"/>
            <a:ext cx="4159806" cy="472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5E98F1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Backend Architecture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9709" y="1115973"/>
            <a:ext cx="2630210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65555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Backend Components: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529709" y="1626632"/>
            <a:ext cx="4422696" cy="539115"/>
          </a:xfrm>
          <a:prstGeom prst="roundRect">
            <a:avLst>
              <a:gd name="adj" fmla="val 4211"/>
            </a:avLst>
          </a:prstGeom>
          <a:solidFill>
            <a:srgbClr val="3B3B3B"/>
          </a:solidFill>
          <a:ln/>
        </p:spPr>
      </p:sp>
      <p:sp>
        <p:nvSpPr>
          <p:cNvPr id="5" name="Text 3"/>
          <p:cNvSpPr/>
          <p:nvPr/>
        </p:nvSpPr>
        <p:spPr>
          <a:xfrm>
            <a:off x="681038" y="1777960"/>
            <a:ext cx="2898100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Express.js RESTful API Server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5103733" y="1626632"/>
            <a:ext cx="4422815" cy="539115"/>
          </a:xfrm>
          <a:prstGeom prst="roundRect">
            <a:avLst>
              <a:gd name="adj" fmla="val 4211"/>
            </a:avLst>
          </a:prstGeom>
          <a:solidFill>
            <a:srgbClr val="3B3B3B"/>
          </a:solidFill>
          <a:ln/>
        </p:spPr>
      </p:sp>
      <p:sp>
        <p:nvSpPr>
          <p:cNvPr id="7" name="Text 5"/>
          <p:cNvSpPr/>
          <p:nvPr/>
        </p:nvSpPr>
        <p:spPr>
          <a:xfrm>
            <a:off x="5255062" y="1777960"/>
            <a:ext cx="2932152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MongoDB for data persistence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9677876" y="1626632"/>
            <a:ext cx="4422696" cy="539115"/>
          </a:xfrm>
          <a:prstGeom prst="roundRect">
            <a:avLst>
              <a:gd name="adj" fmla="val 4211"/>
            </a:avLst>
          </a:prstGeom>
          <a:solidFill>
            <a:srgbClr val="3B3B3B"/>
          </a:solidFill>
          <a:ln/>
        </p:spPr>
      </p:sp>
      <p:sp>
        <p:nvSpPr>
          <p:cNvPr id="9" name="Text 7"/>
          <p:cNvSpPr/>
          <p:nvPr/>
        </p:nvSpPr>
        <p:spPr>
          <a:xfrm>
            <a:off x="9829205" y="1777960"/>
            <a:ext cx="3343394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Redis for caching and rate limiting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529709" y="2317075"/>
            <a:ext cx="6709767" cy="539115"/>
          </a:xfrm>
          <a:prstGeom prst="roundRect">
            <a:avLst>
              <a:gd name="adj" fmla="val 4211"/>
            </a:avLst>
          </a:prstGeom>
          <a:solidFill>
            <a:srgbClr val="3B3B3B"/>
          </a:solidFill>
          <a:ln/>
        </p:spPr>
      </p:sp>
      <p:sp>
        <p:nvSpPr>
          <p:cNvPr id="11" name="Text 9"/>
          <p:cNvSpPr/>
          <p:nvPr/>
        </p:nvSpPr>
        <p:spPr>
          <a:xfrm>
            <a:off x="681038" y="2468404"/>
            <a:ext cx="2923699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Stripe for payment processing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7390805" y="2317075"/>
            <a:ext cx="6709767" cy="539115"/>
          </a:xfrm>
          <a:prstGeom prst="roundRect">
            <a:avLst>
              <a:gd name="adj" fmla="val 4211"/>
            </a:avLst>
          </a:prstGeom>
          <a:solidFill>
            <a:srgbClr val="3B3B3B"/>
          </a:solidFill>
          <a:ln/>
        </p:spPr>
      </p:sp>
      <p:sp>
        <p:nvSpPr>
          <p:cNvPr id="13" name="Text 11"/>
          <p:cNvSpPr/>
          <p:nvPr/>
        </p:nvSpPr>
        <p:spPr>
          <a:xfrm>
            <a:off x="7542133" y="2468404"/>
            <a:ext cx="3190637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Google OAuth for authentication</a:t>
            </a:r>
            <a:endParaRPr lang="en-US" sz="14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116" y="3026450"/>
            <a:ext cx="7446169" cy="47896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CB0299-A97F-4157-B14F-734D80D8E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7817" y="7449332"/>
            <a:ext cx="2562583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655" y="377666"/>
            <a:ext cx="6343769" cy="429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2B9CCE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Schema Design &amp; Security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0655" y="1012865"/>
            <a:ext cx="2290643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2F2F2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Database Models: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80655" y="2542342"/>
            <a:ext cx="13669089" cy="15240"/>
          </a:xfrm>
          <a:prstGeom prst="roundRect">
            <a:avLst>
              <a:gd name="adj" fmla="val 135183"/>
            </a:avLst>
          </a:prstGeom>
          <a:solidFill>
            <a:srgbClr val="545454"/>
          </a:solidFill>
          <a:ln/>
        </p:spPr>
      </p:sp>
      <p:sp>
        <p:nvSpPr>
          <p:cNvPr id="5" name="Shape 3"/>
          <p:cNvSpPr/>
          <p:nvPr/>
        </p:nvSpPr>
        <p:spPr>
          <a:xfrm>
            <a:off x="3155156" y="2130445"/>
            <a:ext cx="15240" cy="411956"/>
          </a:xfrm>
          <a:prstGeom prst="roundRect">
            <a:avLst>
              <a:gd name="adj" fmla="val 135183"/>
            </a:avLst>
          </a:prstGeom>
          <a:solidFill>
            <a:srgbClr val="545454"/>
          </a:solidFill>
          <a:ln/>
        </p:spPr>
      </p:sp>
      <p:sp>
        <p:nvSpPr>
          <p:cNvPr id="6" name="Shape 4"/>
          <p:cNvSpPr/>
          <p:nvPr/>
        </p:nvSpPr>
        <p:spPr>
          <a:xfrm>
            <a:off x="3008352" y="2387858"/>
            <a:ext cx="308967" cy="308967"/>
          </a:xfrm>
          <a:prstGeom prst="roundRect">
            <a:avLst>
              <a:gd name="adj" fmla="val 6668"/>
            </a:avLst>
          </a:prstGeom>
          <a:solidFill>
            <a:srgbClr val="3B3B3B"/>
          </a:solidFill>
          <a:ln/>
        </p:spPr>
      </p:sp>
      <p:sp>
        <p:nvSpPr>
          <p:cNvPr id="7" name="Text 5"/>
          <p:cNvSpPr/>
          <p:nvPr/>
        </p:nvSpPr>
        <p:spPr>
          <a:xfrm>
            <a:off x="3059787" y="2413575"/>
            <a:ext cx="205978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304574" y="1476256"/>
            <a:ext cx="1716762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9B9797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17934" y="1773198"/>
            <a:ext cx="5090041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9B979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Stores user details with secure password hashing (bcrypt)</a:t>
            </a:r>
            <a:endParaRPr lang="en-US" sz="1050" dirty="0"/>
          </a:p>
        </p:txBody>
      </p:sp>
      <p:sp>
        <p:nvSpPr>
          <p:cNvPr id="10" name="Shape 8"/>
          <p:cNvSpPr/>
          <p:nvPr/>
        </p:nvSpPr>
        <p:spPr>
          <a:xfrm>
            <a:off x="5923359" y="2542282"/>
            <a:ext cx="15240" cy="411956"/>
          </a:xfrm>
          <a:prstGeom prst="roundRect">
            <a:avLst>
              <a:gd name="adj" fmla="val 135183"/>
            </a:avLst>
          </a:prstGeom>
          <a:solidFill>
            <a:srgbClr val="545454"/>
          </a:solidFill>
          <a:ln/>
        </p:spPr>
      </p:sp>
      <p:sp>
        <p:nvSpPr>
          <p:cNvPr id="11" name="Shape 9"/>
          <p:cNvSpPr/>
          <p:nvPr/>
        </p:nvSpPr>
        <p:spPr>
          <a:xfrm>
            <a:off x="5776555" y="2387858"/>
            <a:ext cx="308967" cy="308967"/>
          </a:xfrm>
          <a:prstGeom prst="roundRect">
            <a:avLst>
              <a:gd name="adj" fmla="val 6668"/>
            </a:avLst>
          </a:prstGeom>
          <a:solidFill>
            <a:srgbClr val="3B3B3B"/>
          </a:solidFill>
          <a:ln/>
        </p:spPr>
      </p:sp>
      <p:sp>
        <p:nvSpPr>
          <p:cNvPr id="12" name="Text 10"/>
          <p:cNvSpPr/>
          <p:nvPr/>
        </p:nvSpPr>
        <p:spPr>
          <a:xfrm>
            <a:off x="5827990" y="2413575"/>
            <a:ext cx="205978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072658" y="3091696"/>
            <a:ext cx="1716762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9B9797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Event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3386018" y="3388638"/>
            <a:ext cx="5090160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9B979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Stores event details (images, venue, date, capacity)</a:t>
            </a:r>
            <a:endParaRPr lang="en-US" sz="1050" dirty="0"/>
          </a:p>
        </p:txBody>
      </p:sp>
      <p:sp>
        <p:nvSpPr>
          <p:cNvPr id="15" name="Shape 13"/>
          <p:cNvSpPr/>
          <p:nvPr/>
        </p:nvSpPr>
        <p:spPr>
          <a:xfrm>
            <a:off x="8691443" y="2130445"/>
            <a:ext cx="15240" cy="411956"/>
          </a:xfrm>
          <a:prstGeom prst="roundRect">
            <a:avLst>
              <a:gd name="adj" fmla="val 135183"/>
            </a:avLst>
          </a:prstGeom>
          <a:solidFill>
            <a:srgbClr val="545454"/>
          </a:solidFill>
          <a:ln/>
        </p:spPr>
      </p:sp>
      <p:sp>
        <p:nvSpPr>
          <p:cNvPr id="16" name="Shape 14"/>
          <p:cNvSpPr/>
          <p:nvPr/>
        </p:nvSpPr>
        <p:spPr>
          <a:xfrm>
            <a:off x="8544639" y="2387858"/>
            <a:ext cx="308967" cy="308967"/>
          </a:xfrm>
          <a:prstGeom prst="roundRect">
            <a:avLst>
              <a:gd name="adj" fmla="val 6668"/>
            </a:avLst>
          </a:prstGeom>
          <a:solidFill>
            <a:srgbClr val="3B3B3B"/>
          </a:solidFill>
          <a:ln/>
        </p:spPr>
      </p:sp>
      <p:sp>
        <p:nvSpPr>
          <p:cNvPr id="17" name="Text 15"/>
          <p:cNvSpPr/>
          <p:nvPr/>
        </p:nvSpPr>
        <p:spPr>
          <a:xfrm>
            <a:off x="8596074" y="2413575"/>
            <a:ext cx="205978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840742" y="1476256"/>
            <a:ext cx="1716762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9B9797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Booking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6154103" y="1773198"/>
            <a:ext cx="5090160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9B979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Stores ticket booking records linked to users and events</a:t>
            </a:r>
            <a:endParaRPr lang="en-US" sz="1050" dirty="0"/>
          </a:p>
        </p:txBody>
      </p:sp>
      <p:sp>
        <p:nvSpPr>
          <p:cNvPr id="20" name="Shape 18"/>
          <p:cNvSpPr/>
          <p:nvPr/>
        </p:nvSpPr>
        <p:spPr>
          <a:xfrm>
            <a:off x="11459647" y="2542282"/>
            <a:ext cx="15240" cy="411956"/>
          </a:xfrm>
          <a:prstGeom prst="roundRect">
            <a:avLst>
              <a:gd name="adj" fmla="val 135183"/>
            </a:avLst>
          </a:prstGeom>
          <a:solidFill>
            <a:srgbClr val="545454"/>
          </a:solidFill>
          <a:ln/>
        </p:spPr>
      </p:sp>
      <p:sp>
        <p:nvSpPr>
          <p:cNvPr id="21" name="Shape 19"/>
          <p:cNvSpPr/>
          <p:nvPr/>
        </p:nvSpPr>
        <p:spPr>
          <a:xfrm>
            <a:off x="11312843" y="2387858"/>
            <a:ext cx="308967" cy="308967"/>
          </a:xfrm>
          <a:prstGeom prst="roundRect">
            <a:avLst>
              <a:gd name="adj" fmla="val 6668"/>
            </a:avLst>
          </a:prstGeom>
          <a:solidFill>
            <a:srgbClr val="3B3B3B"/>
          </a:solidFill>
          <a:ln/>
        </p:spPr>
      </p:sp>
      <p:sp>
        <p:nvSpPr>
          <p:cNvPr id="22" name="Text 20"/>
          <p:cNvSpPr/>
          <p:nvPr/>
        </p:nvSpPr>
        <p:spPr>
          <a:xfrm>
            <a:off x="11364278" y="2413575"/>
            <a:ext cx="205978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608945" y="3091696"/>
            <a:ext cx="1716762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9B9797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Category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8922306" y="3388638"/>
            <a:ext cx="5090160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9B979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Categories events for easier filtering</a:t>
            </a:r>
            <a:endParaRPr lang="en-US" sz="1050" dirty="0"/>
          </a:p>
        </p:txBody>
      </p:sp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14" y="3617230"/>
            <a:ext cx="3349067" cy="2492924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480655" y="6076593"/>
            <a:ext cx="5126474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9B979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Railway Backend Deployment</a:t>
            </a:r>
            <a:endParaRPr lang="en-US" sz="1050" dirty="0"/>
          </a:p>
        </p:txBody>
      </p:sp>
      <p:pic>
        <p:nvPicPr>
          <p:cNvPr id="2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160" y="4067302"/>
            <a:ext cx="5558514" cy="2615672"/>
          </a:xfrm>
          <a:prstGeom prst="rect">
            <a:avLst/>
          </a:prstGeom>
        </p:spPr>
      </p:pic>
      <p:sp>
        <p:nvSpPr>
          <p:cNvPr id="28" name="Text 24"/>
          <p:cNvSpPr/>
          <p:nvPr/>
        </p:nvSpPr>
        <p:spPr>
          <a:xfrm>
            <a:off x="5827990" y="7168217"/>
            <a:ext cx="8207454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29" name="Text 25"/>
          <p:cNvSpPr/>
          <p:nvPr/>
        </p:nvSpPr>
        <p:spPr>
          <a:xfrm>
            <a:off x="6321667" y="6868843"/>
            <a:ext cx="8207454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9B979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Diagram of database schema showing tables and relationships</a:t>
            </a:r>
            <a:endParaRPr lang="en-US" sz="1050" dirty="0"/>
          </a:p>
        </p:txBody>
      </p:sp>
      <p:sp>
        <p:nvSpPr>
          <p:cNvPr id="30" name="Text 26"/>
          <p:cNvSpPr/>
          <p:nvPr/>
        </p:nvSpPr>
        <p:spPr>
          <a:xfrm>
            <a:off x="480655" y="6634043"/>
            <a:ext cx="2060138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593D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Security Measures:</a:t>
            </a: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480655" y="7097435"/>
            <a:ext cx="13669089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9B979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JWT for authentication with expiry</a:t>
            </a:r>
            <a:endParaRPr lang="en-US" sz="1050" dirty="0"/>
          </a:p>
        </p:txBody>
      </p:sp>
      <p:sp>
        <p:nvSpPr>
          <p:cNvPr id="32" name="Text 28"/>
          <p:cNvSpPr/>
          <p:nvPr/>
        </p:nvSpPr>
        <p:spPr>
          <a:xfrm>
            <a:off x="480655" y="7365206"/>
            <a:ext cx="13669089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9B979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Input validation middleware</a:t>
            </a:r>
            <a:endParaRPr lang="en-US" sz="1050" dirty="0"/>
          </a:p>
        </p:txBody>
      </p:sp>
      <p:sp>
        <p:nvSpPr>
          <p:cNvPr id="33" name="Text 29"/>
          <p:cNvSpPr/>
          <p:nvPr/>
        </p:nvSpPr>
        <p:spPr>
          <a:xfrm>
            <a:off x="480655" y="7632978"/>
            <a:ext cx="13669089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9B979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Password hashing with bcrypt</a:t>
            </a:r>
            <a:endParaRPr lang="en-US" sz="105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CB72AC1-2A65-42C9-AE7E-B945DC980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3560" y="7651544"/>
            <a:ext cx="1975561" cy="5627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5054" y="438388"/>
            <a:ext cx="6730246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Frontend – Backend – Database Workflow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35054" y="1013341"/>
            <a:ext cx="3098363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77C9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Example Flow – Ticket Booking: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435054" y="2318385"/>
            <a:ext cx="13760291" cy="15240"/>
          </a:xfrm>
          <a:prstGeom prst="roundRect">
            <a:avLst>
              <a:gd name="adj" fmla="val 122369"/>
            </a:avLst>
          </a:prstGeom>
          <a:solidFill>
            <a:srgbClr val="545454"/>
          </a:solidFill>
          <a:ln/>
        </p:spPr>
      </p:sp>
      <p:sp>
        <p:nvSpPr>
          <p:cNvPr id="5" name="Shape 3"/>
          <p:cNvSpPr/>
          <p:nvPr/>
        </p:nvSpPr>
        <p:spPr>
          <a:xfrm>
            <a:off x="2668905" y="1945541"/>
            <a:ext cx="15240" cy="372904"/>
          </a:xfrm>
          <a:prstGeom prst="roundRect">
            <a:avLst>
              <a:gd name="adj" fmla="val 122369"/>
            </a:avLst>
          </a:prstGeom>
          <a:solidFill>
            <a:srgbClr val="545454"/>
          </a:solidFill>
          <a:ln/>
        </p:spPr>
      </p:sp>
      <p:sp>
        <p:nvSpPr>
          <p:cNvPr id="6" name="Shape 4"/>
          <p:cNvSpPr/>
          <p:nvPr/>
        </p:nvSpPr>
        <p:spPr>
          <a:xfrm>
            <a:off x="2536746" y="2178546"/>
            <a:ext cx="279678" cy="279678"/>
          </a:xfrm>
          <a:prstGeom prst="roundRect">
            <a:avLst>
              <a:gd name="adj" fmla="val 6668"/>
            </a:avLst>
          </a:prstGeom>
          <a:solidFill>
            <a:srgbClr val="3B3B3B"/>
          </a:solidFill>
          <a:ln/>
        </p:spPr>
      </p:sp>
      <p:sp>
        <p:nvSpPr>
          <p:cNvPr id="7" name="Text 5"/>
          <p:cNvSpPr/>
          <p:nvPr/>
        </p:nvSpPr>
        <p:spPr>
          <a:xfrm>
            <a:off x="2583299" y="2201823"/>
            <a:ext cx="186452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1899642" y="1432798"/>
            <a:ext cx="1554004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1B1A1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selects event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988123" y="2318325"/>
            <a:ext cx="15240" cy="372904"/>
          </a:xfrm>
          <a:prstGeom prst="roundRect">
            <a:avLst>
              <a:gd name="adj" fmla="val 122369"/>
            </a:avLst>
          </a:prstGeom>
          <a:solidFill>
            <a:srgbClr val="545454"/>
          </a:solidFill>
          <a:ln/>
        </p:spPr>
      </p:sp>
      <p:sp>
        <p:nvSpPr>
          <p:cNvPr id="10" name="Shape 8"/>
          <p:cNvSpPr/>
          <p:nvPr/>
        </p:nvSpPr>
        <p:spPr>
          <a:xfrm>
            <a:off x="4855964" y="2178546"/>
            <a:ext cx="279678" cy="279678"/>
          </a:xfrm>
          <a:prstGeom prst="roundRect">
            <a:avLst>
              <a:gd name="adj" fmla="val 6668"/>
            </a:avLst>
          </a:prstGeom>
          <a:solidFill>
            <a:srgbClr val="3B3B3B"/>
          </a:solidFill>
          <a:ln/>
        </p:spPr>
      </p:sp>
      <p:sp>
        <p:nvSpPr>
          <p:cNvPr id="11" name="Text 9"/>
          <p:cNvSpPr/>
          <p:nvPr/>
        </p:nvSpPr>
        <p:spPr>
          <a:xfrm>
            <a:off x="4902518" y="2201823"/>
            <a:ext cx="186452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3019663" y="2815590"/>
            <a:ext cx="3952280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1B1A1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call to backend endpoint POST /api/bookings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7307461" y="1945541"/>
            <a:ext cx="15240" cy="372904"/>
          </a:xfrm>
          <a:prstGeom prst="roundRect">
            <a:avLst>
              <a:gd name="adj" fmla="val 122369"/>
            </a:avLst>
          </a:prstGeom>
          <a:solidFill>
            <a:srgbClr val="545454"/>
          </a:solidFill>
          <a:ln/>
        </p:spPr>
      </p:sp>
      <p:sp>
        <p:nvSpPr>
          <p:cNvPr id="14" name="Shape 12"/>
          <p:cNvSpPr/>
          <p:nvPr/>
        </p:nvSpPr>
        <p:spPr>
          <a:xfrm>
            <a:off x="7175302" y="2178546"/>
            <a:ext cx="279678" cy="279678"/>
          </a:xfrm>
          <a:prstGeom prst="roundRect">
            <a:avLst>
              <a:gd name="adj" fmla="val 6668"/>
            </a:avLst>
          </a:prstGeom>
          <a:solidFill>
            <a:srgbClr val="3B3B3B"/>
          </a:solidFill>
          <a:ln/>
        </p:spPr>
      </p:sp>
      <p:sp>
        <p:nvSpPr>
          <p:cNvPr id="15" name="Text 13"/>
          <p:cNvSpPr/>
          <p:nvPr/>
        </p:nvSpPr>
        <p:spPr>
          <a:xfrm>
            <a:off x="7221855" y="2201823"/>
            <a:ext cx="186452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5197912" y="1432798"/>
            <a:ext cx="4234577" cy="388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1B1A1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Backend validates data and stores booking in MongoDB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9626679" y="2318325"/>
            <a:ext cx="15240" cy="372904"/>
          </a:xfrm>
          <a:prstGeom prst="roundRect">
            <a:avLst>
              <a:gd name="adj" fmla="val 122369"/>
            </a:avLst>
          </a:prstGeom>
          <a:solidFill>
            <a:srgbClr val="545454"/>
          </a:solidFill>
          <a:ln/>
        </p:spPr>
      </p:sp>
      <p:sp>
        <p:nvSpPr>
          <p:cNvPr id="18" name="Shape 16"/>
          <p:cNvSpPr/>
          <p:nvPr/>
        </p:nvSpPr>
        <p:spPr>
          <a:xfrm>
            <a:off x="9494520" y="2178546"/>
            <a:ext cx="279678" cy="279678"/>
          </a:xfrm>
          <a:prstGeom prst="roundRect">
            <a:avLst>
              <a:gd name="adj" fmla="val 6668"/>
            </a:avLst>
          </a:prstGeom>
          <a:solidFill>
            <a:srgbClr val="3B3B3B"/>
          </a:solidFill>
          <a:ln/>
        </p:spPr>
      </p:sp>
      <p:sp>
        <p:nvSpPr>
          <p:cNvPr id="19" name="Text 17"/>
          <p:cNvSpPr/>
          <p:nvPr/>
        </p:nvSpPr>
        <p:spPr>
          <a:xfrm>
            <a:off x="9541073" y="2201823"/>
            <a:ext cx="186452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8391287" y="2815590"/>
            <a:ext cx="2486144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1B1A1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Response sent back to frontend</a:t>
            </a:r>
            <a:endParaRPr lang="en-US" sz="1200" dirty="0"/>
          </a:p>
        </p:txBody>
      </p:sp>
      <p:sp>
        <p:nvSpPr>
          <p:cNvPr id="21" name="Shape 19"/>
          <p:cNvSpPr/>
          <p:nvPr/>
        </p:nvSpPr>
        <p:spPr>
          <a:xfrm>
            <a:off x="11946017" y="1945541"/>
            <a:ext cx="15240" cy="372904"/>
          </a:xfrm>
          <a:prstGeom prst="roundRect">
            <a:avLst>
              <a:gd name="adj" fmla="val 122369"/>
            </a:avLst>
          </a:prstGeom>
          <a:solidFill>
            <a:srgbClr val="545454"/>
          </a:solidFill>
          <a:ln/>
        </p:spPr>
      </p:sp>
      <p:sp>
        <p:nvSpPr>
          <p:cNvPr id="22" name="Shape 20"/>
          <p:cNvSpPr/>
          <p:nvPr/>
        </p:nvSpPr>
        <p:spPr>
          <a:xfrm>
            <a:off x="11813858" y="2178546"/>
            <a:ext cx="279678" cy="279678"/>
          </a:xfrm>
          <a:prstGeom prst="roundRect">
            <a:avLst>
              <a:gd name="adj" fmla="val 6668"/>
            </a:avLst>
          </a:prstGeom>
          <a:solidFill>
            <a:srgbClr val="3B3B3B"/>
          </a:solidFill>
          <a:ln/>
        </p:spPr>
      </p:sp>
      <p:sp>
        <p:nvSpPr>
          <p:cNvPr id="23" name="Text 21"/>
          <p:cNvSpPr/>
          <p:nvPr/>
        </p:nvSpPr>
        <p:spPr>
          <a:xfrm>
            <a:off x="11860411" y="2201823"/>
            <a:ext cx="186452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10812423" y="1432798"/>
            <a:ext cx="2282666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1B1A1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Display confirmation to user</a:t>
            </a:r>
            <a:endParaRPr lang="en-US" sz="1200" dirty="0"/>
          </a:p>
        </p:txBody>
      </p:sp>
      <p:pic>
        <p:nvPicPr>
          <p:cNvPr id="25" name="Image 0" descr="preencoded.png"/>
          <p:cNvPicPr>
            <a:picLocks noChangeAspect="1"/>
          </p:cNvPicPr>
          <p:nvPr/>
        </p:nvPicPr>
        <p:blipFill rotWithShape="1">
          <a:blip r:embed="rId3"/>
          <a:srcRect t="4921" b="9529"/>
          <a:stretch/>
        </p:blipFill>
        <p:spPr>
          <a:xfrm>
            <a:off x="0" y="3118485"/>
            <a:ext cx="5718642" cy="4892337"/>
          </a:xfrm>
          <a:prstGeom prst="rect">
            <a:avLst/>
          </a:prstGeom>
        </p:spPr>
      </p:pic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13" y="3485084"/>
            <a:ext cx="5561553" cy="4447125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5083493" y="7480459"/>
            <a:ext cx="9119354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DDDE74C-8BAB-4DDC-B8C1-F2B0A53D7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1257" y="7480459"/>
            <a:ext cx="2562583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142" y="445889"/>
            <a:ext cx="5220057" cy="505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2B9CCE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Security Implementation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566142" y="1274921"/>
            <a:ext cx="4391501" cy="1475542"/>
          </a:xfrm>
          <a:prstGeom prst="roundRect">
            <a:avLst>
              <a:gd name="adj" fmla="val 1644"/>
            </a:avLst>
          </a:prstGeom>
          <a:solidFill>
            <a:srgbClr val="3B3B3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9" y="1436608"/>
            <a:ext cx="485180" cy="48518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79" y="1542693"/>
            <a:ext cx="218361" cy="2728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7829" y="2083475"/>
            <a:ext cx="4068128" cy="505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Secure login using JWT and Google OAuth</a:t>
            </a:r>
            <a:endParaRPr lang="en-US" sz="1550" dirty="0"/>
          </a:p>
        </p:txBody>
      </p:sp>
      <p:sp>
        <p:nvSpPr>
          <p:cNvPr id="7" name="Shape 3"/>
          <p:cNvSpPr/>
          <p:nvPr/>
        </p:nvSpPr>
        <p:spPr>
          <a:xfrm>
            <a:off x="5119330" y="1274921"/>
            <a:ext cx="4391620" cy="1475542"/>
          </a:xfrm>
          <a:prstGeom prst="roundRect">
            <a:avLst>
              <a:gd name="adj" fmla="val 1644"/>
            </a:avLst>
          </a:prstGeom>
          <a:solidFill>
            <a:srgbClr val="3B3B3B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017" y="1436608"/>
            <a:ext cx="485180" cy="485180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4367" y="1542693"/>
            <a:ext cx="218361" cy="27289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281017" y="2083475"/>
            <a:ext cx="2550319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Passwords stored hashed</a:t>
            </a:r>
            <a:endParaRPr lang="en-US" sz="1550" dirty="0"/>
          </a:p>
        </p:txBody>
      </p:sp>
      <p:sp>
        <p:nvSpPr>
          <p:cNvPr id="11" name="Shape 5"/>
          <p:cNvSpPr/>
          <p:nvPr/>
        </p:nvSpPr>
        <p:spPr>
          <a:xfrm>
            <a:off x="9672638" y="1274921"/>
            <a:ext cx="4391620" cy="1475542"/>
          </a:xfrm>
          <a:prstGeom prst="roundRect">
            <a:avLst>
              <a:gd name="adj" fmla="val 1644"/>
            </a:avLst>
          </a:prstGeom>
          <a:solidFill>
            <a:srgbClr val="3B3B3B"/>
          </a:solidFill>
          <a:ln/>
        </p:spPr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4324" y="1436608"/>
            <a:ext cx="485180" cy="485180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7674" y="1542693"/>
            <a:ext cx="218361" cy="272891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9834324" y="2083475"/>
            <a:ext cx="4048125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Rate limiting implemented using Redis</a:t>
            </a:r>
            <a:endParaRPr lang="en-US" sz="1550" dirty="0"/>
          </a:p>
        </p:txBody>
      </p:sp>
      <p:sp>
        <p:nvSpPr>
          <p:cNvPr id="15" name="Shape 7"/>
          <p:cNvSpPr/>
          <p:nvPr/>
        </p:nvSpPr>
        <p:spPr>
          <a:xfrm>
            <a:off x="566142" y="2912150"/>
            <a:ext cx="6668214" cy="1475542"/>
          </a:xfrm>
          <a:prstGeom prst="roundRect">
            <a:avLst>
              <a:gd name="adj" fmla="val 1644"/>
            </a:avLst>
          </a:prstGeom>
          <a:solidFill>
            <a:srgbClr val="3B3B3B"/>
          </a:solidFill>
          <a:ln/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829" y="3073837"/>
            <a:ext cx="485180" cy="48518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179" y="3179921"/>
            <a:ext cx="218361" cy="272891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727829" y="3720703"/>
            <a:ext cx="3053358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Validation for all API requests</a:t>
            </a:r>
            <a:endParaRPr lang="en-US" sz="1550" dirty="0"/>
          </a:p>
        </p:txBody>
      </p:sp>
      <p:sp>
        <p:nvSpPr>
          <p:cNvPr id="19" name="Shape 9"/>
          <p:cNvSpPr/>
          <p:nvPr/>
        </p:nvSpPr>
        <p:spPr>
          <a:xfrm>
            <a:off x="7396043" y="2912150"/>
            <a:ext cx="6668214" cy="1475542"/>
          </a:xfrm>
          <a:prstGeom prst="roundRect">
            <a:avLst>
              <a:gd name="adj" fmla="val 1644"/>
            </a:avLst>
          </a:prstGeom>
          <a:solidFill>
            <a:srgbClr val="3B3B3B"/>
          </a:solidFill>
          <a:ln/>
        </p:spPr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7730" y="3073837"/>
            <a:ext cx="485180" cy="485180"/>
          </a:xfrm>
          <a:prstGeom prst="rect">
            <a:avLst/>
          </a:prstGeom>
        </p:spPr>
      </p:pic>
      <p:pic>
        <p:nvPicPr>
          <p:cNvPr id="2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1080" y="3179921"/>
            <a:ext cx="218361" cy="272891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>
            <a:off x="7557730" y="3720703"/>
            <a:ext cx="6344841" cy="505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 middleware to handle authentication &amp; banned users</a:t>
            </a:r>
            <a:endParaRPr lang="en-US" sz="1550" dirty="0"/>
          </a:p>
        </p:txBody>
      </p:sp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142" y="4751546"/>
            <a:ext cx="4088963" cy="2445901"/>
          </a:xfrm>
          <a:prstGeom prst="rect">
            <a:avLst/>
          </a:prstGeom>
        </p:spPr>
      </p:pic>
      <p:sp>
        <p:nvSpPr>
          <p:cNvPr id="24" name="Text 11"/>
          <p:cNvSpPr/>
          <p:nvPr/>
        </p:nvSpPr>
        <p:spPr>
          <a:xfrm>
            <a:off x="566142" y="7379375"/>
            <a:ext cx="6829544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9B979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Login Page</a:t>
            </a:r>
            <a:endParaRPr lang="en-US" sz="1250" dirty="0"/>
          </a:p>
        </p:txBody>
      </p:sp>
      <p:pic>
        <p:nvPicPr>
          <p:cNvPr id="25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97879" y="4751546"/>
            <a:ext cx="4259699" cy="2413992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7797879" y="7347466"/>
            <a:ext cx="6273879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9B979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Organizers Dashboard</a:t>
            </a:r>
            <a:endParaRPr lang="en-US" sz="125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999AD2-9D05-4107-B5C7-D315D298C0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58725" y="7606308"/>
            <a:ext cx="1971675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4280"/>
            <a:ext cx="78118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B9CCE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Performance Optimisation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53220"/>
            <a:ext cx="4196358" cy="1577578"/>
          </a:xfrm>
          <a:prstGeom prst="roundRect">
            <a:avLst>
              <a:gd name="adj" fmla="val 2157"/>
            </a:avLst>
          </a:prstGeom>
          <a:solidFill>
            <a:srgbClr val="1C1C1C"/>
          </a:solidFill>
          <a:ln w="30480">
            <a:solidFill>
              <a:srgbClr val="54545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2210514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B9797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MongoDB Indexes applied on event date and user ID fields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5216962" y="1953220"/>
            <a:ext cx="4196358" cy="1577578"/>
          </a:xfrm>
          <a:prstGeom prst="roundRect">
            <a:avLst>
              <a:gd name="adj" fmla="val 2157"/>
            </a:avLst>
          </a:prstGeom>
          <a:solidFill>
            <a:srgbClr val="1C1C1C"/>
          </a:solidFill>
          <a:ln w="30480">
            <a:solidFill>
              <a:srgbClr val="545454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474256" y="2210514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B9797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Redis used for caching popular event listings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9640133" y="1953220"/>
            <a:ext cx="4196358" cy="1577578"/>
          </a:xfrm>
          <a:prstGeom prst="roundRect">
            <a:avLst>
              <a:gd name="adj" fmla="val 2157"/>
            </a:avLst>
          </a:prstGeom>
          <a:solidFill>
            <a:srgbClr val="1C1C1C"/>
          </a:solidFill>
          <a:ln w="30480">
            <a:solidFill>
              <a:srgbClr val="54545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897427" y="2210514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B9797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Paginated API responses to handle large datasets efficiently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3990023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4556998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89" y="5683720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9B979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Railway Backend Deployment</a:t>
            </a:r>
            <a:endParaRPr lang="en-US" sz="17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087" y="3362863"/>
            <a:ext cx="7212225" cy="5199586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9918383" y="3990023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2F0097-03CC-4408-8716-86103CE84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3560" y="7651544"/>
            <a:ext cx="1975561" cy="5627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451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Innovative Features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836176"/>
            <a:ext cx="283488" cy="2834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2008" y="903446"/>
            <a:ext cx="304740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B1A1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QR Code generation for ticket verification</a:t>
            </a:r>
            <a:endParaRPr lang="en-US" sz="11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042" y="836176"/>
            <a:ext cx="283488" cy="2834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811214" y="903446"/>
            <a:ext cx="302347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B1A1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Google Maps integrated for venue display</a:t>
            </a:r>
            <a:endParaRPr lang="en-US" sz="11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35" y="1346478"/>
            <a:ext cx="283488" cy="2834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2008" y="1413748"/>
            <a:ext cx="366974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B1A1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analytics dashboard for event organisers</a:t>
            </a:r>
            <a:endParaRPr lang="en-US" sz="11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042" y="1346478"/>
            <a:ext cx="283488" cy="28348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811214" y="1413748"/>
            <a:ext cx="360842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B1A1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Automated refund handling on event cancellation</a:t>
            </a:r>
            <a:endParaRPr lang="en-US" sz="11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929" y="3973234"/>
            <a:ext cx="2523411" cy="356532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396835" y="7637265"/>
            <a:ext cx="423957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B1A1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Ticket with QR</a:t>
            </a:r>
            <a:endParaRPr lang="en-US" sz="8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8824" y="5073132"/>
            <a:ext cx="3295293" cy="269890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4920734" y="4711422"/>
            <a:ext cx="932033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7151" y="1706343"/>
            <a:ext cx="4250531" cy="2955727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3645693" y="4918738"/>
            <a:ext cx="790908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B1A1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Email of Booked ticket with QR and Map</a:t>
            </a:r>
            <a:endParaRPr lang="en-US" sz="850" dirty="0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1131" y="4833253"/>
            <a:ext cx="3308271" cy="2955727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6790014" y="7866011"/>
            <a:ext cx="5650825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B1A1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Cancel Ticket</a:t>
            </a:r>
            <a:endParaRPr lang="en-US" sz="850" dirty="0"/>
          </a:p>
        </p:txBody>
      </p:sp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5409" y="5413639"/>
            <a:ext cx="3508653" cy="1495544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3117709" y="7222633"/>
            <a:ext cx="649771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B1A1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Refund Issued</a:t>
            </a:r>
            <a:endParaRPr lang="en-US" sz="850" dirty="0"/>
          </a:p>
        </p:txBody>
      </p:sp>
      <p:pic>
        <p:nvPicPr>
          <p:cNvPr id="2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2499" y="1775369"/>
            <a:ext cx="5426545" cy="2662909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>
            <a:off x="10226208" y="4473096"/>
            <a:ext cx="706219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B1A1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Email copy of Booking Cancelled</a:t>
            </a:r>
            <a:endParaRPr lang="en-US" sz="850" dirty="0"/>
          </a:p>
        </p:txBody>
      </p:sp>
      <p:sp>
        <p:nvSpPr>
          <p:cNvPr id="23" name="Text 11"/>
          <p:cNvSpPr/>
          <p:nvPr/>
        </p:nvSpPr>
        <p:spPr>
          <a:xfrm>
            <a:off x="396835" y="1374219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CED1D1D-11D3-465F-90D0-15B87B0036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68175" y="7496175"/>
            <a:ext cx="2562225" cy="7334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437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Libre Baskerville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Swetankan Kr. Sinha</cp:lastModifiedBy>
  <cp:revision>3</cp:revision>
  <cp:lastPrinted>2025-09-13T16:31:32Z</cp:lastPrinted>
  <dcterms:created xsi:type="dcterms:W3CDTF">2025-09-13T16:21:09Z</dcterms:created>
  <dcterms:modified xsi:type="dcterms:W3CDTF">2025-09-13T16:31:36Z</dcterms:modified>
</cp:coreProperties>
</file>